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91" r:id="rId4"/>
    <p:sldId id="303" r:id="rId5"/>
    <p:sldId id="302" r:id="rId6"/>
    <p:sldId id="294" r:id="rId7"/>
    <p:sldId id="290" r:id="rId8"/>
    <p:sldId id="299" r:id="rId9"/>
    <p:sldId id="298" r:id="rId10"/>
    <p:sldId id="296" r:id="rId11"/>
    <p:sldId id="292" r:id="rId12"/>
    <p:sldId id="305" r:id="rId13"/>
    <p:sldId id="297" r:id="rId14"/>
    <p:sldId id="301" r:id="rId15"/>
    <p:sldId id="258" r:id="rId16"/>
    <p:sldId id="304" r:id="rId17"/>
    <p:sldId id="293" r:id="rId18"/>
    <p:sldId id="295" r:id="rId19"/>
    <p:sldId id="280" r:id="rId2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57" cy="498001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038" y="0"/>
            <a:ext cx="2950157" cy="498001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9737EA02-65A0-4D8E-8FD8-F722405D9358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1" y="4784309"/>
            <a:ext cx="5447668" cy="3914001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925"/>
            <a:ext cx="2950157" cy="498000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038" y="9442925"/>
            <a:ext cx="2950157" cy="498000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DE9B9FB4-68FD-478C-9103-F7AE366D7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DA39-7E8B-49B0-8926-8B94EBAF6CA3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EC83-5F16-4263-A7B8-A5A37E93EF6E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D5DC-7DBC-4574-8ED0-1A6E9C277B62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B93F-EA4F-4637-A86B-8EDF63332297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979A-83D9-4534-BE20-81B97762E739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ED11-157C-4DAF-BEC9-C09EAAF6E25B}" type="datetime1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D922-B17A-480E-98CB-0DC4384C7732}" type="datetime1">
              <a:rPr lang="ru-RU" smtClean="0"/>
              <a:t>13.03.2025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CDAB-39FC-43A1-87CB-2196F2C47E33}" type="datetime1">
              <a:rPr lang="ru-RU" smtClean="0"/>
              <a:t>13.03.2025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723F-DAAD-40AE-BFE9-46625A440572}" type="datetime1">
              <a:rPr lang="ru-RU" smtClean="0"/>
              <a:t>13.03.2025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87A3-78D5-4232-9ACE-5D83EDD69E4A}" type="datetime1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8FC6-00DA-43F4-9212-1A8162E88104}" type="datetime1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679058-7064-4A91-A90B-1E7836353B68}" type="datetime1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FA8261-6A29-4636-B8FE-7BE2451D8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fin.sakha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54573&amp;dst=7" TargetMode="External"/><Relationship Id="rId3" Type="http://schemas.openxmlformats.org/officeDocument/2006/relationships/hyperlink" Target="https://login.consultant.ru/link/?req=doc&amp;base=LAW&amp;n=483038&amp;dst=100790" TargetMode="External"/><Relationship Id="rId7" Type="http://schemas.openxmlformats.org/officeDocument/2006/relationships/hyperlink" Target="https://login.consultant.ru/link/?req=doc&amp;base=LAW&amp;n=454573&amp;dst=6" TargetMode="External"/><Relationship Id="rId2" Type="http://schemas.openxmlformats.org/officeDocument/2006/relationships/hyperlink" Target="https://login.consultant.ru/link/?req=doc&amp;base=LAW&amp;n=454573&amp;dst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83038&amp;dst=100824" TargetMode="External"/><Relationship Id="rId5" Type="http://schemas.openxmlformats.org/officeDocument/2006/relationships/hyperlink" Target="https://login.consultant.ru/link/?req=doc&amp;base=LAW&amp;n=454573&amp;dst=5" TargetMode="External"/><Relationship Id="rId4" Type="http://schemas.openxmlformats.org/officeDocument/2006/relationships/hyperlink" Target="https://login.consultant.ru/link/?req=doc&amp;base=LAW&amp;n=454573&amp;dst=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528392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изменения в Порядках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на лицевых счетах открытых в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Министерстве финансов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РС(Я)»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836712"/>
            <a:ext cx="8147247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Пунктами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4.3.10 указанных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 установлено, что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авансовых платежей представление счета не требуется, если иное не определено условиями договора (контракта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вправе представлять в качестве подтверждающего документа универсальный передаточный документ (УПД) вместо акта приемки поставленного товара (выполненной работы, оказанной услуги), счет-фактуры в зависимости от статуса документа.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7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  <a:defRPr/>
            </a:pP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вкладке "Дополнительно" заполняется поле "Договор" - при расчетах по договору (контракту), заключенному клиентом в соответствии с требованиями ФЗ "О контрактной системе в сфере закупок товаров, работ, услуг для обеспечения государственных и муниципальных нужд».</a:t>
            </a:r>
          </a:p>
          <a:p>
            <a:pPr marL="0" indent="0" algn="just">
              <a:buFontTx/>
              <a:buNone/>
              <a:defRPr/>
            </a:pPr>
            <a:endParaRPr lang="ru-RU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Порядках 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добавлены следующие </a:t>
            </a:r>
            <a:r>
              <a:rPr lang="ru-RU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 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мемориального </a:t>
            </a:r>
            <a:r>
              <a:rPr lang="ru-RU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ордера : 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64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заполнения мемориального ордера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72200" y="2924944"/>
            <a:ext cx="108012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17700"/>
            <a:ext cx="6480720" cy="5042428"/>
          </a:xfrm>
        </p:spPr>
      </p:pic>
    </p:spTree>
    <p:extLst>
      <p:ext uri="{BB962C8B-B14F-4D97-AF65-F5344CB8AC3E}">
        <p14:creationId xmlns:p14="http://schemas.microsoft.com/office/powerpoint/2010/main" val="5073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7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FontTx/>
              <a:buNone/>
              <a:defRPr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Пунктами 4.2.8.1 указанных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 установлено, что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учреждениями, лицевые счета которых открыты на одном балансовом счете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 РС(Я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осуществляются документом "Платежное поручение" в случае, если заключен договор (контракт) на поставку товаров, выполнение работ, оказание услуг, сведения о котором подлежат включению в определенный законодательством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в сфере закупок товаров, работ, услуг для обеспечения государственных и муниципальных нужд реестр контрактов, заключенных заказчиками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0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7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платежного поручения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84" y="1027186"/>
            <a:ext cx="9144000" cy="345638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07066"/>
            <a:ext cx="6045870" cy="350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568951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Пунктами 2.6.6 указанных Порядков 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показатели</a:t>
            </a:r>
            <a:r>
              <a:rPr lang="en-US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сведения) ПФХД </a:t>
            </a: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клиентом 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вкладке "Текущие задачи" и 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отправляются </a:t>
            </a: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согласование только по маршруту. Прикрепление первичных документов 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в ГКУ РС(Я) «Республиканское Казначейство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kern="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требуется, но могут требоваться для учредителя в соответствии  с ведомственным порядком.</a:t>
            </a: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2000" kern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Пунктами 2.6.10 указанных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 установлен, что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уточнения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платежного документа в документе "Черновик - Уведомление об уточнении вида и принадлежности платежа"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 "Примечание"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операции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«перенос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кассовых расходов (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ПКР)» или «перенос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восстановления кассовых расходов (ВКР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Также Уведомлением можно уточнить номера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"Договор" и "Документ о приемке" или прикрепить к платежному документу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"Договор" и "Документ 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приемке“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внесение изменений в ЕИС.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Autofit/>
          </a:bodyPr>
          <a:lstStyle/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ОПЕРАЦИЙ НА ЛИЦЕВЫХ СЧЕТАХ, ОТКРЫТЫХ</a:t>
            </a:r>
            <a:b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МИНИСТЕРСТВЕ ФИНАНСОВ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РС(Я)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6" t="7191" r="2284" b="11839"/>
          <a:stretch/>
        </p:blipFill>
        <p:spPr>
          <a:xfrm>
            <a:off x="539552" y="1556793"/>
            <a:ext cx="8435280" cy="469337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уведомления об уточнении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и принадлежности платежа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4332" y="4365104"/>
            <a:ext cx="288032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3918756" y="2276872"/>
            <a:ext cx="1512168" cy="97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344913"/>
            <a:ext cx="2016224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3790168" y="3338175"/>
            <a:ext cx="4762872" cy="112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70176" y="3394277"/>
            <a:ext cx="288032" cy="72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52120" y="4293096"/>
            <a:ext cx="91440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52208" y="4293096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276872"/>
            <a:ext cx="576064" cy="118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147247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altLang="ru-RU" sz="22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Подстатья </a:t>
            </a:r>
            <a:r>
              <a:rPr lang="ru-RU" altLang="ru-RU" sz="22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</a:t>
            </a: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«Заработная плата». </a:t>
            </a:r>
            <a:endParaRPr lang="ru-RU" alt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платежа платежных поручений на перечисление заработной платы не требуется указывать за какую половину месяца выплачивается заработная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плата. При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единого налогового платежа в назначении указать слова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налоговый платеж» или «ЕНП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alt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2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одстатья 214 </a:t>
            </a:r>
            <a:r>
              <a:rPr lang="ru-RU" alt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несоциальные выплаты персоналу в натуральной </a:t>
            </a: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форме». </a:t>
            </a:r>
          </a:p>
          <a:p>
            <a:pPr marL="0" indent="0" algn="just">
              <a:buNone/>
              <a:defRPr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проезда в отпуск подтверждающих документов не требуется. </a:t>
            </a:r>
            <a:endParaRPr lang="ru-RU" alt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2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Подстатья 225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"Работы, услуги по содержанию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имущества». 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 по текущему и капитальному ремонту объектов 	капитального строительства должно быть указание объекта или объектов, суммы, типа и 	сроков ремонта в соответствии с проектно-сметной документацией (не требуется КС-2, КС-3, дефектная ведомость, смета);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 по выплатам подстатьям КОСГУ</a:t>
            </a:r>
            <a:br>
              <a:rPr lang="ru-RU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201298"/>
              </p:ext>
            </p:extLst>
          </p:nvPr>
        </p:nvGraphicFramePr>
        <p:xfrm>
          <a:off x="457200" y="980730"/>
          <a:ext cx="8229600" cy="565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889">
                  <a:extLst>
                    <a:ext uri="{9D8B030D-6E8A-4147-A177-3AD203B41FA5}">
                      <a16:colId xmlns:a16="http://schemas.microsoft.com/office/drawing/2014/main" val="2630476531"/>
                    </a:ext>
                  </a:extLst>
                </a:gridCol>
                <a:gridCol w="4534711">
                  <a:extLst>
                    <a:ext uri="{9D8B030D-6E8A-4147-A177-3AD203B41FA5}">
                      <a16:colId xmlns:a16="http://schemas.microsoft.com/office/drawing/2014/main" val="4127790671"/>
                    </a:ext>
                  </a:extLst>
                </a:gridCol>
              </a:tblGrid>
              <a:tr h="9453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53.2.4.7. Порядка 82н «О Порядке формирования и применения кодов бюджетной классификации Российской Федерации, их структуре и принципах назначения»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005186"/>
                  </a:ext>
                </a:extLst>
              </a:tr>
              <a:tr h="66176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КВР 247 «Закупка энергетических ресурсов»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774773"/>
                  </a:ext>
                </a:extLst>
              </a:tr>
              <a:tr h="37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70731"/>
                  </a:ext>
                </a:extLst>
              </a:tr>
              <a:tr h="37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ассенизация (вывоз ЖБО)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21109"/>
                  </a:ext>
                </a:extLst>
              </a:tr>
              <a:tr h="3781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КВР 248 "Лизинговые платежи по договору финансовой аренды (лизинга), не являющиеся бюджетными инвестициями"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бюджетов бюджетной системы РФ на лизинговые платежи по договору финансовой аренды (лизинга), не являющиеся бюджетными инвестициями.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678124"/>
                  </a:ext>
                </a:extLst>
              </a:tr>
              <a:tr h="9453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10.2.8. Приказ Минфина России от 29.11.2017 N 209н «Об утверждении Порядка применения классификации операций сектора государственного управления»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047238"/>
                  </a:ext>
                </a:extLst>
              </a:tr>
              <a:tr h="898111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КОСГУ 228 «Услуги, работы для целей капитальных вложений»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приобретение работ по консервации объекта незавершенного строительства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6908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бюджетной классификации с 2025 года</a:t>
            </a:r>
            <a:b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20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17646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Благодарю за внимание! </a:t>
            </a:r>
            <a:r>
              <a:rPr lang="ru-RU" sz="2400" dirty="0">
                <a:solidFill>
                  <a:srgbClr val="073E87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73E87"/>
                </a:solidFill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517" y="1383086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 (Я) - Приказ Минфина РС(Я) от </a:t>
            </a:r>
            <a:r>
              <a:rPr lang="en-US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18.03.2015  N 01-04/0178-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операций на лицевых счетах, открытых в Министерстве финансов Республики Саха (Якутия) государственным бюджетным учреждениям Республики Саха (Якутия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</a:p>
          <a:p>
            <a:pPr algn="just">
              <a:defRPr/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(изм. Приказ Минфина РС(Я) от 20.12.2024 N 01-04/2399-Н </a:t>
            </a:r>
          </a:p>
          <a:p>
            <a:pPr algn="just">
              <a:defRPr/>
            </a:pPr>
            <a:endParaRPr lang="ru-RU" altLang="ru-RU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 startAt="2"/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РС(Я) - Приказ Минфина РС(Я) от </a:t>
            </a:r>
            <a:r>
              <a:rPr lang="en-US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18.03.2015 N 01-04/0177-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учета операций на лицевых счетах, открытых в Министерстве финансов Республики Саха (Якутия) государственным автономным учреждениям Республики Саха (Якутия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)" </a:t>
            </a:r>
          </a:p>
          <a:p>
            <a:pPr marL="447675" algn="just">
              <a:tabLst>
                <a:tab pos="0" algn="l"/>
              </a:tabLst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(изм. Приказ Минфина РС(Я) от 23.12.2024 </a:t>
            </a: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01-04/2429-Н</a:t>
            </a:r>
          </a:p>
          <a:p>
            <a:pPr marL="447675" algn="just">
              <a:tabLst>
                <a:tab pos="0" algn="l"/>
              </a:tabLst>
              <a:defRPr/>
            </a:pPr>
            <a:endParaRPr lang="ru-RU" alt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alt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Министерства финансов РС(Я) </a:t>
            </a:r>
            <a:b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www.minfin.sakha.gov.ru</a:t>
            </a:r>
            <a:r>
              <a:rPr lang="en-US" alt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«Нормотворческая деятельность»</a:t>
            </a:r>
          </a:p>
          <a:p>
            <a:pPr marL="457200" indent="-457200" algn="ctr">
              <a:buFontTx/>
              <a:buAutoNum type="arabicPeriod"/>
              <a:defRPr/>
            </a:pPr>
            <a:endParaRPr lang="ru-RU" alt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147247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"Плательщик"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указано полное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сокращенное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финоргана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"Министерство финансов Республики Саха (Якутия)" или "Минфин РС(Я)",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скобках полное или сокращенное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поле 20 "Назначение платежа" платежного поручения указывается соответствующий код, если перечисляете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физическому лицу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зарплату или иные доходы (с учетом единовременного или периодического характера выплат) (например код 1, 2, 3, 4)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заполнению платежного поручения :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1" cy="442535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"1"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например,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выплат по договорам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ГПХ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заработной платы)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"2"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алименты, компенсации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"3"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выплата в счет возмещения вреда здоровью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"4"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в отпуск, суточные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проживание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командировке,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матпомощь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"5"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выплата в счет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 здоровью).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вида доходов: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7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147247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заполнения поля 20 платежного поручения :</a:t>
            </a:r>
            <a:b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303" t="27272" r="57907" b="6495"/>
          <a:stretch/>
        </p:blipFill>
        <p:spPr>
          <a:xfrm>
            <a:off x="1336811" y="1591056"/>
            <a:ext cx="6552727" cy="465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599" cy="435334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и ГАУ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резервного фонда Правительства РС(Я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не должны указывать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 ссылку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номер и дату данного распорядительного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(Распоряжение Правительства).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соответствии с письмом Федерального казначейства №07-04-05/05-2127 от 29.01.2025г. при перечислении средств для обеспечения исполнения контракта в соответствии со ст.96 ФЗ от 05.04.2013г. №44-ФЗ в реквизите «Назначение платежа» платежного поручения, перед текстовым указанием назначения платежа указывается идентификационный код закупки, который отделяется знаком «//».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заполнения реквизита «Назначение платежа» платежного поручения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7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оплате ГК, подлежащих включению в реестр контрактов (</a:t>
            </a:r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44-ФЗ</a:t>
            </a:r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платежном </a:t>
            </a:r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поручении должны заполнить информацию об оплате контрактов:</a:t>
            </a: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2800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вида реестра "02" - при оплате договоров (контрактов)</a:t>
            </a: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20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номер реестровой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записи; </a:t>
            </a: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документа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приемке поставленного товара, выполненной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оказанных услуг или идентификатор информации об этапе исполнения контракта (в случае авансового платежа)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 должно </a:t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следующие реквизиты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2632" y="2636912"/>
            <a:ext cx="8363271" cy="442535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Министерства финансов РС(Я) </a:t>
            </a: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17/01-33/07-ГКУ-13 от 19.08.24г.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147247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lang="ru-RU" sz="16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defRPr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прикрепления первичных подтверждающих документов в Бюджет Смарт к электронным документам 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Договор», «Документ о приемке» дальнейшее прикрепление указанных подтверждающих документов к платежному поручению не требуется, так как документы подписаны ЭП между сторонами сделки в ЕИС в сфере закупок. </a:t>
            </a:r>
            <a:endParaRPr lang="ru-RU" alt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defRPr/>
            </a:pP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defRPr/>
            </a:pP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составляется двусторонний первичный документ в электронной форме, то он должен быть подписан ЭП всех сторон сделки и замена ручной подписи одной из сторон не соответствует требованиям Закона №63-ФЗ от 06.04.2011г.</a:t>
            </a: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Aft>
                <a:spcPct val="0"/>
              </a:spcAft>
              <a:buClrTx/>
              <a:buSzTx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Autofit/>
          </a:bodyPr>
          <a:lstStyle/>
          <a:p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261-6A29-4636-B8FE-7BE2451D8C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1221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Candara</vt:lpstr>
      <vt:lpstr>Symbol</vt:lpstr>
      <vt:lpstr>Times New Roman</vt:lpstr>
      <vt:lpstr>Волна</vt:lpstr>
      <vt:lpstr>«Основные изменения в Порядках учета операций на лицевых счетах открытых в Министерстве финансов РС(Я)»</vt:lpstr>
      <vt:lpstr>Презентация PowerPoint</vt:lpstr>
      <vt:lpstr>Требования по заполнению платежного поручения : </vt:lpstr>
      <vt:lpstr>Код вида доходов:</vt:lpstr>
      <vt:lpstr>Образец заполнения поля 20 платежного поручения : </vt:lpstr>
      <vt:lpstr>Особенности заполнения реквизита «Назначение платежа» платежного поручения</vt:lpstr>
      <vt:lpstr>Платежное поручение должно  содержать следующие реквизиты: </vt:lpstr>
      <vt:lpstr>Презентация PowerPoint</vt:lpstr>
      <vt:lpstr>Презентация PowerPoint</vt:lpstr>
      <vt:lpstr>Презентация PowerPoint</vt:lpstr>
      <vt:lpstr>В Порядках добавлены следующие требования по заполнению  мемориального ордера :  </vt:lpstr>
      <vt:lpstr>Образец заполнения мемориального ордера</vt:lpstr>
      <vt:lpstr>Презентация PowerPoint</vt:lpstr>
      <vt:lpstr>Образец платежного поручения</vt:lpstr>
      <vt:lpstr>УЧЕТ ОПЕРАЦИЙ НА ЛИЦЕВЫХ СЧЕТАХ, ОТКРЫТЫХ В МИНИСТЕРСТВЕ ФИНАНСОВ РС(Я) </vt:lpstr>
      <vt:lpstr>Образец уведомления об уточнении  вида и принадлежности платежа</vt:lpstr>
      <vt:lpstr> Требования  по выплатам подстатьям КОСГУ </vt:lpstr>
      <vt:lpstr>Изменения в бюджетной классификации с 2025 года </vt:lpstr>
      <vt:lpstr>Благодарю за внимание!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Вера Васильевна</dc:creator>
  <cp:lastModifiedBy>Николаева Надежда Васильевна</cp:lastModifiedBy>
  <cp:revision>167</cp:revision>
  <cp:lastPrinted>2025-03-12T09:41:55Z</cp:lastPrinted>
  <dcterms:created xsi:type="dcterms:W3CDTF">2020-01-24T05:29:58Z</dcterms:created>
  <dcterms:modified xsi:type="dcterms:W3CDTF">2025-03-13T01:05:00Z</dcterms:modified>
</cp:coreProperties>
</file>