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1"/>
  </p:notesMasterIdLst>
  <p:sldIdLst>
    <p:sldId id="256" r:id="rId2"/>
    <p:sldId id="257" r:id="rId3"/>
    <p:sldId id="291" r:id="rId4"/>
    <p:sldId id="303" r:id="rId5"/>
    <p:sldId id="302" r:id="rId6"/>
    <p:sldId id="294" r:id="rId7"/>
    <p:sldId id="290" r:id="rId8"/>
    <p:sldId id="299" r:id="rId9"/>
    <p:sldId id="298" r:id="rId10"/>
    <p:sldId id="296" r:id="rId11"/>
    <p:sldId id="292" r:id="rId12"/>
    <p:sldId id="305" r:id="rId13"/>
    <p:sldId id="297" r:id="rId14"/>
    <p:sldId id="301" r:id="rId15"/>
    <p:sldId id="258" r:id="rId16"/>
    <p:sldId id="304" r:id="rId17"/>
    <p:sldId id="293" r:id="rId18"/>
    <p:sldId id="295" r:id="rId19"/>
    <p:sldId id="280" r:id="rId20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157" cy="498001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7038" y="0"/>
            <a:ext cx="2950157" cy="498001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r">
              <a:defRPr sz="1200"/>
            </a:lvl1pPr>
          </a:lstStyle>
          <a:p>
            <a:fld id="{9737EA02-65A0-4D8E-8FD8-F722405D9358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198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05" tIns="45853" rIns="91705" bIns="4585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1" y="4784309"/>
            <a:ext cx="5447668" cy="3914001"/>
          </a:xfrm>
          <a:prstGeom prst="rect">
            <a:avLst/>
          </a:prstGeom>
        </p:spPr>
        <p:txBody>
          <a:bodyPr vert="horz" lIns="91705" tIns="45853" rIns="91705" bIns="45853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925"/>
            <a:ext cx="2950157" cy="498000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7038" y="9442925"/>
            <a:ext cx="2950157" cy="498000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r">
              <a:defRPr sz="1200"/>
            </a:lvl1pPr>
          </a:lstStyle>
          <a:p>
            <a:fld id="{DE9B9FB4-68FD-478C-9103-F7AE366D76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18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DA39-7E8B-49B0-8926-8B94EBAF6CA3}" type="datetime1">
              <a:rPr lang="ru-RU" smtClean="0"/>
              <a:t>13.03.2025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261-6A29-4636-B8FE-7BE2451D8C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EC83-5F16-4263-A7B8-A5A37E93EF6E}" type="datetime1">
              <a:rPr lang="ru-RU" smtClean="0"/>
              <a:t>13.03.2025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261-6A29-4636-B8FE-7BE2451D8C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AD5DC-7DBC-4574-8ED0-1A6E9C277B62}" type="datetime1">
              <a:rPr lang="ru-RU" smtClean="0"/>
              <a:t>13.03.2025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261-6A29-4636-B8FE-7BE2451D8CF6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BB93F-EA4F-4637-A86B-8EDF63332297}" type="datetime1">
              <a:rPr lang="ru-RU" smtClean="0"/>
              <a:t>13.03.2025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261-6A29-4636-B8FE-7BE2451D8CF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979A-83D9-4534-BE20-81B97762E739}" type="datetime1">
              <a:rPr lang="ru-RU" smtClean="0"/>
              <a:t>13.03.2025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261-6A29-4636-B8FE-7BE2451D8C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ED11-157C-4DAF-BEC9-C09EAAF6E25B}" type="datetime1">
              <a:rPr lang="ru-RU" smtClean="0"/>
              <a:t>13.03.2025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261-6A29-4636-B8FE-7BE2451D8CF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D922-B17A-480E-98CB-0DC4384C7732}" type="datetime1">
              <a:rPr lang="ru-RU" smtClean="0"/>
              <a:t>13.03.2025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261-6A29-4636-B8FE-7BE2451D8C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DCDAB-39FC-43A1-87CB-2196F2C47E33}" type="datetime1">
              <a:rPr lang="ru-RU" smtClean="0"/>
              <a:t>13.03.2025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261-6A29-4636-B8FE-7BE2451D8C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6723F-DAAD-40AE-BFE9-46625A440572}" type="datetime1">
              <a:rPr lang="ru-RU" smtClean="0"/>
              <a:t>13.03.2025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261-6A29-4636-B8FE-7BE2451D8C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87A3-78D5-4232-9ACE-5D83EDD69E4A}" type="datetime1">
              <a:rPr lang="ru-RU" smtClean="0"/>
              <a:t>13.03.2025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261-6A29-4636-B8FE-7BE2451D8CF6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8FC6-00DA-43F4-9212-1A8162E88104}" type="datetime1">
              <a:rPr lang="ru-RU" smtClean="0"/>
              <a:t>13.03.2025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261-6A29-4636-B8FE-7BE2451D8CF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2679058-7064-4A91-A90B-1E7836353B68}" type="datetime1">
              <a:rPr lang="ru-RU" smtClean="0"/>
              <a:t>13.03.2025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CFA8261-6A29-4636-B8FE-7BE2451D8CF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nfin.sakha.gov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login.consultant.ru/link/?req=doc&amp;base=LAW&amp;n=454573&amp;dst=7" TargetMode="External"/><Relationship Id="rId3" Type="http://schemas.openxmlformats.org/officeDocument/2006/relationships/hyperlink" Target="https://login.consultant.ru/link/?req=doc&amp;base=LAW&amp;n=483038&amp;dst=100790" TargetMode="External"/><Relationship Id="rId7" Type="http://schemas.openxmlformats.org/officeDocument/2006/relationships/hyperlink" Target="https://login.consultant.ru/link/?req=doc&amp;base=LAW&amp;n=454573&amp;dst=6" TargetMode="External"/><Relationship Id="rId2" Type="http://schemas.openxmlformats.org/officeDocument/2006/relationships/hyperlink" Target="https://login.consultant.ru/link/?req=doc&amp;base=LAW&amp;n=454573&amp;dst=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ogin.consultant.ru/link/?req=doc&amp;base=LAW&amp;n=483038&amp;dst=100824" TargetMode="External"/><Relationship Id="rId5" Type="http://schemas.openxmlformats.org/officeDocument/2006/relationships/hyperlink" Target="https://login.consultant.ru/link/?req=doc&amp;base=LAW&amp;n=454573&amp;dst=5" TargetMode="External"/><Relationship Id="rId4" Type="http://schemas.openxmlformats.org/officeDocument/2006/relationships/hyperlink" Target="https://login.consultant.ru/link/?req=doc&amp;base=LAW&amp;n=454573&amp;dst=4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3528392"/>
          </a:xfrm>
        </p:spPr>
        <p:txBody>
          <a:bodyPr>
            <a:normAutofit/>
          </a:bodyPr>
          <a:lstStyle/>
          <a:p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«Основные изменения в Порядках </a:t>
            </a: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учета 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 на лицевых счетах открытых в </a:t>
            </a: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Министерстве финансов 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РС(Я)»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261-6A29-4636-B8FE-7BE2451D8CF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2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836712"/>
            <a:ext cx="8147247" cy="54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Aft>
                <a:spcPct val="0"/>
              </a:spcAft>
              <a:buClrTx/>
              <a:buSzTx/>
              <a:buNone/>
              <a:defRPr/>
            </a:pPr>
            <a:endParaRPr lang="ru-RU" sz="1600" b="1" u="sng" kern="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Пунктами </a:t>
            </a:r>
            <a:r>
              <a:rPr lang="ru-RU" sz="2200" dirty="0" smtClean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4.3.10 указанных </a:t>
            </a:r>
            <a:r>
              <a:rPr lang="ru-RU" sz="2200" dirty="0" smtClean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Порядков установлено, что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перечислении авансовых платежей представление счета не требуется, если иное не определено условиями договора (контракта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 algn="just"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вправе представлять в качестве подтверждающего документа универсальный передаточный документ (УПД) вместо акта приемки поставленного товара (выполненной работы, оказанной услуги), счет-фактуры в зависимости от статуса документа. </a:t>
            </a: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261-6A29-4636-B8FE-7BE2451D8CF6}" type="slidenum">
              <a:rPr lang="ru-RU" smtClean="0"/>
              <a:t>10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9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844824"/>
            <a:ext cx="8147247" cy="43924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  <a:defRPr/>
            </a:pPr>
            <a:endParaRPr lang="ru-RU" alt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вкладке "Дополнительно" заполняется поле "Договор" - при расчетах по договору (контракту), заключенному клиентом в соответствии с требованиями ФЗ "О контрактной системе в сфере закупок товаров, работ, услуг для обеспечения государственных и муниципальных нужд».</a:t>
            </a:r>
          </a:p>
          <a:p>
            <a:pPr marL="0" indent="0" algn="just">
              <a:buFontTx/>
              <a:buNone/>
              <a:defRPr/>
            </a:pPr>
            <a:endParaRPr lang="ru-RU" sz="22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Aft>
                <a:spcPct val="0"/>
              </a:spcAft>
              <a:buClrTx/>
              <a:buSzTx/>
              <a:buNone/>
              <a:defRPr/>
            </a:pPr>
            <a:endParaRPr lang="ru-RU" sz="1600" b="1" u="sng" kern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261-6A29-4636-B8FE-7BE2451D8CF6}" type="slidenum">
              <a:rPr lang="ru-RU" smtClean="0"/>
              <a:t>11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512168"/>
          </a:xfrm>
        </p:spPr>
        <p:txBody>
          <a:bodyPr>
            <a:normAutofit/>
          </a:bodyPr>
          <a:lstStyle/>
          <a:p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В </a:t>
            </a:r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Порядках </a:t>
            </a:r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добавлены следующие </a:t>
            </a:r>
            <a:r>
              <a:rPr lang="ru-RU" alt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ребования </a:t>
            </a:r>
            <a:r>
              <a:rPr lang="ru-RU" alt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заполнению  </a:t>
            </a:r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мемориального </a:t>
            </a:r>
            <a:r>
              <a:rPr lang="ru-RU" alt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ордера : </a:t>
            </a:r>
            <a:r>
              <a:rPr lang="ru-RU" alt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0646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261-6A29-4636-B8FE-7BE2451D8CF6}" type="slidenum">
              <a:rPr lang="ru-RU" smtClean="0"/>
              <a:t>12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Образец заполнения мемориального ордера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372200" y="2924944"/>
            <a:ext cx="1080120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417700"/>
            <a:ext cx="6480720" cy="5042428"/>
          </a:xfrm>
        </p:spPr>
      </p:pic>
    </p:spTree>
    <p:extLst>
      <p:ext uri="{BB962C8B-B14F-4D97-AF65-F5344CB8AC3E}">
        <p14:creationId xmlns:p14="http://schemas.microsoft.com/office/powerpoint/2010/main" val="50732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196752"/>
            <a:ext cx="8147247" cy="50405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FontTx/>
              <a:buNone/>
              <a:defRPr/>
            </a:pP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Пунктами 4.2.8.1 указанных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Порядков установлено, что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 учреждениями, лицевые счета которых открыты на одном балансовом счете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МФ РС(Я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осуществляются документом "Платежное поручение" в случае, если заключен договор (контракт) на поставку товаров, выполнение работ, оказание услуг, сведения о котором подлежат включению в определенный законодательством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контрактной системе в сфере закупок товаров, работ, услуг для обеспечения государственных и муниципальных нужд реестр контрактов, заключенных заказчиками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FontTx/>
              <a:buNone/>
              <a:defRPr/>
            </a:pPr>
            <a:endParaRPr lang="ru-RU" sz="2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Tx/>
              <a:buNone/>
              <a:defRPr/>
            </a:pPr>
            <a:endParaRPr lang="ru-RU" sz="2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ru-RU" sz="1600" b="1" u="sng" kern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261-6A29-4636-B8FE-7BE2451D8CF6}" type="slidenum">
              <a:rPr lang="ru-RU" smtClean="0"/>
              <a:t>13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206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196752"/>
            <a:ext cx="8147247" cy="50405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lvl="0" indent="0" algn="just" eaLnBrk="0" fontAlgn="base" hangingPunct="0">
              <a:spcAft>
                <a:spcPct val="0"/>
              </a:spcAft>
              <a:buClrTx/>
              <a:buSzTx/>
              <a:buNone/>
              <a:defRPr/>
            </a:pPr>
            <a:endParaRPr lang="ru-RU" sz="1600" b="1" u="sng" kern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261-6A29-4636-B8FE-7BE2451D8CF6}" type="slidenum">
              <a:rPr lang="ru-RU" smtClean="0"/>
              <a:t>14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Образец платежного поручения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984" y="1027186"/>
            <a:ext cx="9144000" cy="3456384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3607066"/>
            <a:ext cx="6045870" cy="350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03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692696"/>
            <a:ext cx="8568951" cy="576064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Aft>
                <a:spcPct val="0"/>
              </a:spcAft>
              <a:buClrTx/>
              <a:buSzTx/>
              <a:buNone/>
              <a:defRPr/>
            </a:pPr>
            <a:endParaRPr lang="ru-RU" sz="1600" b="1" u="sng" kern="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Aft>
                <a:spcPct val="0"/>
              </a:spcAft>
              <a:buClrTx/>
              <a:buSzTx/>
              <a:buNone/>
              <a:defRPr/>
            </a:pPr>
            <a:endParaRPr lang="ru-RU" sz="1600" b="1" u="sng" kern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Aft>
                <a:spcPct val="0"/>
              </a:spcAft>
              <a:buClrTx/>
              <a:buSzTx/>
              <a:buNone/>
              <a:defRPr/>
            </a:pPr>
            <a:r>
              <a:rPr lang="ru-RU" sz="2000" kern="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Пунктами 2.6.6 указанных Порядков </a:t>
            </a:r>
            <a:r>
              <a:rPr lang="ru-RU" sz="2000" kern="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установлено, что показатели</a:t>
            </a:r>
            <a:r>
              <a:rPr lang="en-US" sz="2000" kern="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kern="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сведения) ПФХД </a:t>
            </a:r>
            <a:r>
              <a:rPr lang="ru-RU" sz="20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вносятся клиентом </a:t>
            </a:r>
            <a:r>
              <a:rPr lang="ru-RU" sz="2000" kern="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ru-RU" sz="20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вкладке "Текущие задачи" и </a:t>
            </a:r>
            <a:r>
              <a:rPr lang="ru-RU" sz="2000" kern="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отправляются </a:t>
            </a:r>
            <a:r>
              <a:rPr lang="ru-RU" sz="20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согласование только по маршруту. Прикрепление первичных документов </a:t>
            </a:r>
            <a:r>
              <a:rPr lang="ru-RU" sz="2000" kern="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в ГКУ РС(Я) «Республиканское Казначейство</a:t>
            </a:r>
            <a:r>
              <a:rPr lang="ru-RU" sz="2000" kern="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kern="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требуется, но могут требоваться для учредителя в соответствии  с ведомственным порядком.</a:t>
            </a:r>
          </a:p>
          <a:p>
            <a:pPr marL="0" lvl="0" indent="0" algn="just" eaLnBrk="0" fontAlgn="base" hangingPunct="0">
              <a:spcAft>
                <a:spcPct val="0"/>
              </a:spcAft>
              <a:buClrTx/>
              <a:buSzTx/>
              <a:buNone/>
              <a:defRPr/>
            </a:pPr>
            <a:endParaRPr lang="ru-RU" sz="2000" kern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Пунктами 2.6.10 указанных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Порядков установлен, что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уточнения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платежного документа в документе "Черновик - Уведомление об уточнении вида и принадлежности платежа"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поле "Примечание"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указывается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 операции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«перенос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кассовых расходов (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ПКР)» или «перенос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восстановления кассовых расходов (ВКР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)».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Также Уведомлением можно уточнить номера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 "Договор" и "Документ о приемке" или прикрепить к платежному документу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"Договор" и "Документ о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приемке“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внесение изменений в ЕИС.</a:t>
            </a:r>
            <a:endParaRPr lang="ru-RU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70368"/>
          </a:xfrm>
        </p:spPr>
        <p:txBody>
          <a:bodyPr>
            <a:noAutofit/>
          </a:bodyPr>
          <a:lstStyle/>
          <a:p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 ОПЕРАЦИЙ НА ЛИЦЕВЫХ СЧЕТАХ, ОТКРЫТЫХ</a:t>
            </a:r>
            <a:b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МИНИСТЕРСТВЕ ФИНАНСОВ </a:t>
            </a: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РС(Я)</a:t>
            </a: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261-6A29-4636-B8FE-7BE2451D8CF6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75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66" t="7191" r="2284" b="11839"/>
          <a:stretch/>
        </p:blipFill>
        <p:spPr>
          <a:xfrm>
            <a:off x="539552" y="1556793"/>
            <a:ext cx="8435280" cy="4693370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261-6A29-4636-B8FE-7BE2451D8CF6}" type="slidenum">
              <a:rPr lang="ru-RU" smtClean="0"/>
              <a:t>16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Образец уведомления об уточнении 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 и принадлежности платежа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664332" y="4365104"/>
            <a:ext cx="288032" cy="72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flipV="1">
            <a:off x="3918756" y="2276872"/>
            <a:ext cx="1512168" cy="975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3344913"/>
            <a:ext cx="2016224" cy="1440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3790168" y="3338175"/>
            <a:ext cx="4762872" cy="1122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070176" y="3394277"/>
            <a:ext cx="288032" cy="72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652120" y="4293096"/>
            <a:ext cx="914400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6652208" y="4293096"/>
            <a:ext cx="64807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259632" y="2276872"/>
            <a:ext cx="576064" cy="1184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75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692696"/>
            <a:ext cx="8147247" cy="576064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Aft>
                <a:spcPct val="0"/>
              </a:spcAft>
              <a:buClrTx/>
              <a:buSzTx/>
              <a:buNone/>
              <a:defRPr/>
            </a:pPr>
            <a:endParaRPr lang="ru-RU" sz="1600" b="1" u="sng" kern="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Aft>
                <a:spcPct val="0"/>
              </a:spcAft>
              <a:buClrTx/>
              <a:buSzTx/>
              <a:buNone/>
              <a:defRPr/>
            </a:pPr>
            <a:endParaRPr lang="ru-RU" sz="1600" b="1" u="sng" kern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ru-RU" altLang="ru-RU" sz="2200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Подстатья </a:t>
            </a:r>
            <a:r>
              <a:rPr lang="ru-RU" altLang="ru-RU" sz="2200" u="sng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211</a:t>
            </a:r>
            <a:r>
              <a:rPr lang="ru-RU" alt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«Заработная плата». </a:t>
            </a:r>
            <a:endParaRPr lang="ru-RU" altLang="ru-RU" sz="2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alt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назначении платежа платежных поручений на перечисление заработной платы не требуется указывать за какую половину месяца выплачивается заработная </a:t>
            </a:r>
            <a: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плата. При </a:t>
            </a:r>
            <a:r>
              <a:rPr lang="ru-RU" alt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перечислении единого налогового платежа в назначении указать слова </a:t>
            </a:r>
            <a: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alt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налоговый платеж» или «ЕНП</a:t>
            </a:r>
            <a: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ru-RU" altLang="ru-RU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ru-RU" alt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altLang="ru-RU" sz="2200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одстатья 214 </a:t>
            </a:r>
            <a:r>
              <a:rPr lang="ru-RU" alt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«Прочие несоциальные выплаты персоналу в натуральной </a:t>
            </a:r>
            <a:r>
              <a:rPr lang="ru-RU" alt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форме». </a:t>
            </a:r>
          </a:p>
          <a:p>
            <a:pPr marL="0" indent="0" algn="just">
              <a:buNone/>
              <a:defRPr/>
            </a:pPr>
            <a: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alt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оплаты проезда в отпуск подтверждающих документов не требуется. </a:t>
            </a:r>
            <a:endParaRPr lang="ru-RU" altLang="ru-RU" sz="20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ru-RU" altLang="ru-RU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ru-RU" sz="2200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Подстатья 225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"Работы, услуги по содержанию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имущества». </a:t>
            </a:r>
          </a:p>
          <a:p>
            <a:pPr marL="0" indent="0" algn="just">
              <a:buNone/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договоре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работ по текущему и капитальному ремонту объектов 	капитального строительства должно быть указание объекта или объектов, суммы, типа и 	сроков ремонта в соответствии с проектно-сметной документацией (не требуется КС-2, КС-3, дефектная ведомость, смета);</a:t>
            </a:r>
          </a:p>
          <a:p>
            <a:pPr marL="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70368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 по выплатам подстатьям КОСГУ</a:t>
            </a:r>
            <a:br>
              <a:rPr lang="ru-RU" altLang="ru-RU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1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261-6A29-4636-B8FE-7BE2451D8CF6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6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1201298"/>
              </p:ext>
            </p:extLst>
          </p:nvPr>
        </p:nvGraphicFramePr>
        <p:xfrm>
          <a:off x="457200" y="980730"/>
          <a:ext cx="8229600" cy="5657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4889">
                  <a:extLst>
                    <a:ext uri="{9D8B030D-6E8A-4147-A177-3AD203B41FA5}">
                      <a16:colId xmlns:a16="http://schemas.microsoft.com/office/drawing/2014/main" val="2630476531"/>
                    </a:ext>
                  </a:extLst>
                </a:gridCol>
                <a:gridCol w="4534711">
                  <a:extLst>
                    <a:ext uri="{9D8B030D-6E8A-4147-A177-3AD203B41FA5}">
                      <a16:colId xmlns:a16="http://schemas.microsoft.com/office/drawing/2014/main" val="4127790671"/>
                    </a:ext>
                  </a:extLst>
                </a:gridCol>
              </a:tblGrid>
              <a:tr h="94538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53.2.4.7. Порядка 82н «О Порядке формирования и применения кодов бюджетной классификации Российской Федерации, их структуре и принципах назначения»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4005186"/>
                  </a:ext>
                </a:extLst>
              </a:tr>
              <a:tr h="661766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КВР 247 «Закупка энергетических ресурсов»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водоотведение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0774773"/>
                  </a:ext>
                </a:extLst>
              </a:tr>
              <a:tr h="37815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холодное водоснабжение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470731"/>
                  </a:ext>
                </a:extLst>
              </a:tr>
              <a:tr h="37815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ассенизация (вывоз ЖБО)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121109"/>
                  </a:ext>
                </a:extLst>
              </a:tr>
              <a:tr h="37815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КВР 248 "Лизинговые платежи по договору финансовой аренды (лизинга), не являющиеся бюджетными инвестициями"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бюджетов бюджетной системы РФ на лизинговые платежи по договору финансовой аренды (лизинга), не являющиеся бюджетными инвестициями.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678124"/>
                  </a:ext>
                </a:extLst>
              </a:tr>
              <a:tr h="94538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10.2.8. Приказ Минфина России от 29.11.2017 N 209н «Об утверждении Порядка применения классификации операций сектора государственного управления» 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5047238"/>
                  </a:ext>
                </a:extLst>
              </a:tr>
              <a:tr h="898111"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КОСГУ 228 «Услуги, работы для целей капитальных вложений»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приобретение работ по консервации объекта незавершенного строительства</a:t>
                      </a:r>
                      <a:endParaRPr lang="ru-RU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969089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>
            <a:normAutofit/>
          </a:bodyPr>
          <a:lstStyle/>
          <a:p>
            <a:r>
              <a:rPr lang="ru-RU" alt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бюджетной классификации с 2025 года</a:t>
            </a:r>
            <a:br>
              <a:rPr lang="ru-RU" alt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261-6A29-4636-B8FE-7BE2451D8CF6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6203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4176464"/>
          </a:xfrm>
        </p:spPr>
        <p:txBody>
          <a:bodyPr>
            <a:normAutofit/>
          </a:bodyPr>
          <a:lstStyle/>
          <a:p>
            <a:pPr lvl="0"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Благодарю за внимание! </a:t>
            </a:r>
            <a:r>
              <a:rPr lang="ru-RU" sz="2400" dirty="0">
                <a:solidFill>
                  <a:srgbClr val="073E87"/>
                </a:solidFill>
                <a:ea typeface="+mn-ea"/>
                <a:cs typeface="+mn-cs"/>
              </a:rPr>
              <a:t/>
            </a:r>
            <a:br>
              <a:rPr lang="ru-RU" sz="2400" dirty="0">
                <a:solidFill>
                  <a:srgbClr val="073E87"/>
                </a:solidFill>
                <a:ea typeface="+mn-ea"/>
                <a:cs typeface="+mn-cs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261-6A29-4636-B8FE-7BE2451D8CF6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86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692696"/>
            <a:ext cx="7408333" cy="54334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5517" y="1383086"/>
            <a:ext cx="871296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  <a:defRPr/>
            </a:pPr>
            <a:r>
              <a:rPr lang="ru-RU" alt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</a:t>
            </a:r>
            <a:r>
              <a:rPr lang="ru-RU" alt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РС (Я) - Приказ Минфина РС(Я) от </a:t>
            </a:r>
            <a:r>
              <a:rPr lang="en-US" alt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18.03.2015  N 01-04/0178-</a:t>
            </a:r>
            <a:r>
              <a:rPr lang="ru-RU" alt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 </a:t>
            </a:r>
            <a: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alt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учета операций на лицевых счетах, открытых в Министерстве финансов Республики Саха (Якутия) государственным бюджетным учреждениям Республики Саха (Якутия</a:t>
            </a:r>
            <a:r>
              <a:rPr lang="ru-RU" alt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)» </a:t>
            </a:r>
          </a:p>
          <a:p>
            <a:pPr algn="just">
              <a:defRPr/>
            </a:pPr>
            <a:r>
              <a:rPr lang="ru-RU" alt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(изм. Приказ Минфина РС(Я) от 20.12.2024 N 01-04/2399-Н </a:t>
            </a:r>
          </a:p>
          <a:p>
            <a:pPr algn="just">
              <a:defRPr/>
            </a:pPr>
            <a:endParaRPr lang="ru-RU" altLang="ru-RU" sz="20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 startAt="2"/>
              <a:defRPr/>
            </a:pPr>
            <a:r>
              <a:rPr lang="ru-RU" alt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ГАУ </a:t>
            </a:r>
            <a:r>
              <a:rPr lang="ru-RU" alt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РС(Я) - Приказ Минфина РС(Я) от </a:t>
            </a:r>
            <a:r>
              <a:rPr lang="en-US" alt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18.03.2015 N 01-04/0177-</a:t>
            </a:r>
            <a:r>
              <a:rPr lang="ru-RU" alt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 </a:t>
            </a:r>
            <a:r>
              <a:rPr lang="ru-RU" alt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учета операций на лицевых счетах, открытых в Министерстве финансов Республики Саха (Якутия) государственным автономным учреждениям Республики Саха (Якутия</a:t>
            </a:r>
            <a:r>
              <a:rPr lang="ru-RU" alt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)" </a:t>
            </a:r>
          </a:p>
          <a:p>
            <a:pPr marL="447675" algn="just">
              <a:tabLst>
                <a:tab pos="0" algn="l"/>
              </a:tabLst>
              <a:defRPr/>
            </a:pPr>
            <a:r>
              <a:rPr lang="ru-RU" alt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(изм. Приказ Минфина РС(Я) от 23.12.2024 </a:t>
            </a:r>
            <a:r>
              <a:rPr lang="ru-RU" alt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alt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01-04/2429-Н</a:t>
            </a:r>
          </a:p>
          <a:p>
            <a:pPr marL="447675" algn="just">
              <a:tabLst>
                <a:tab pos="0" algn="l"/>
              </a:tabLst>
              <a:defRPr/>
            </a:pPr>
            <a:endParaRPr lang="ru-RU" altLang="ru-RU" sz="20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AutoNum type="arabicPeriod"/>
              <a:defRPr/>
            </a:pPr>
            <a:endParaRPr lang="ru-RU" alt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alt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официальном сайте Министерства финансов РС(Я) </a:t>
            </a:r>
            <a:br>
              <a:rPr lang="ru-RU" alt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www.minfin.sakha.gov.ru</a:t>
            </a:r>
            <a:r>
              <a:rPr lang="en-US" alt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разделе «Нормотворческая деятельность»</a:t>
            </a:r>
          </a:p>
          <a:p>
            <a:pPr marL="457200" indent="-457200" algn="ctr">
              <a:buFontTx/>
              <a:buAutoNum type="arabicPeriod"/>
              <a:defRPr/>
            </a:pPr>
            <a:endParaRPr lang="ru-RU" alt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AutoNum type="arabicPeriod"/>
              <a:defRPr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261-6A29-4636-B8FE-7BE2451D8CF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48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692696"/>
            <a:ext cx="8147247" cy="57606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Aft>
                <a:spcPct val="0"/>
              </a:spcAft>
              <a:buClrTx/>
              <a:buSzTx/>
              <a:buNone/>
              <a:defRPr/>
            </a:pPr>
            <a:endParaRPr lang="ru-RU" sz="1600" b="1" u="sng" kern="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Aft>
                <a:spcPct val="0"/>
              </a:spcAft>
              <a:buClrTx/>
              <a:buSzTx/>
              <a:buNone/>
              <a:defRPr/>
            </a:pPr>
            <a:endParaRPr lang="ru-RU" sz="1600" b="1" u="sng" kern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поле "Плательщик"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быть указано полное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сокращенное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финоргана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"Министерство финансов Республики Саха (Якутия)" или "Минфин РС(Я)",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скобках полное или сокращенное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клиента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поле 20 "Назначение платежа" платежного поручения указывается соответствующий код, если перечисляете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физическому лицу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зарплату или иные доходы (с учетом единовременного или периодического характера выплат) (например код 1, 2, 3, 4)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ru-RU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7036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по заполнению платежного поручения :</a:t>
            </a:r>
            <a:r>
              <a:rPr lang="ru-RU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261-6A29-4636-B8FE-7BE2451D8CF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1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700808"/>
            <a:ext cx="8363271" cy="4425355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"1"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-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(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например,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выплат по договорам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ГПХ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заработной платы)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"2"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алименты, компенсации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"3"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ежемесячная выплата в счет возмещения вреда здоровью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6"/>
            </a:endParaRPr>
          </a:p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"4"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проезд в отпуск, суточные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проживание в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командировке,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матпомощь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"5"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разовая выплата в счет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возмещения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вреда здоровью).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261-6A29-4636-B8FE-7BE2451D8CF6}" type="slidenum">
              <a:rPr lang="ru-RU" smtClean="0"/>
              <a:t>4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 вида доходов: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47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692696"/>
            <a:ext cx="8147247" cy="57606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Aft>
                <a:spcPct val="0"/>
              </a:spcAft>
              <a:buClrTx/>
              <a:buSzTx/>
              <a:buNone/>
              <a:defRPr/>
            </a:pPr>
            <a:endParaRPr lang="ru-RU" sz="1600" b="1" u="sng" kern="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Aft>
                <a:spcPct val="0"/>
              </a:spcAft>
              <a:buClrTx/>
              <a:buSzTx/>
              <a:buNone/>
              <a:defRPr/>
            </a:pPr>
            <a:endParaRPr lang="ru-RU" sz="1600" b="1" u="sng" kern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ru-RU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70368"/>
          </a:xfrm>
        </p:spPr>
        <p:txBody>
          <a:bodyPr>
            <a:normAutofit/>
          </a:bodyPr>
          <a:lstStyle/>
          <a:p>
            <a:r>
              <a:rPr lang="ru-RU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Образец заполнения поля 20 платежного поручения :</a:t>
            </a:r>
            <a:br>
              <a:rPr lang="ru-RU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261-6A29-4636-B8FE-7BE2451D8CF6}" type="slidenum">
              <a:rPr lang="ru-RU" smtClean="0"/>
              <a:t>5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303" t="27272" r="57907" b="6495"/>
          <a:stretch/>
        </p:blipFill>
        <p:spPr>
          <a:xfrm>
            <a:off x="1336811" y="1591056"/>
            <a:ext cx="6552727" cy="4659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1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599" cy="435334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ГБУ и ГАУ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перечислении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из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резервного фонда Правительства РС(Я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не должны указывать в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платежа ссылку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номер и дату данного распорядительного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 (Распоряжение Правительства).</a:t>
            </a:r>
          </a:p>
          <a:p>
            <a:pPr marL="0" indent="0" algn="just"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В соответствии с письмом Федерального казначейства №07-04-05/05-2127 от 29.01.2025г. при перечислении средств для обеспечения исполнения контракта в соответствии со ст.96 ФЗ от 05.04.2013г. №44-ФЗ в реквизите «Назначение платежа» платежного поручения, перед текстовым указанием назначения платежа указывается идентификационный код закупки, который отделяется знаком «//».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заполнения реквизита «Назначение платежа» платежного поручения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261-6A29-4636-B8FE-7BE2451D8CF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42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196752"/>
            <a:ext cx="8147247" cy="525658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Aft>
                <a:spcPct val="0"/>
              </a:spcAft>
              <a:buClrTx/>
              <a:buSzTx/>
              <a:buNone/>
              <a:defRPr/>
            </a:pPr>
            <a:endParaRPr lang="ru-RU" sz="1600" b="1" u="sng" kern="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Aft>
                <a:spcPct val="0"/>
              </a:spcAft>
              <a:buClrTx/>
              <a:buSzTx/>
              <a:buNone/>
              <a:defRPr/>
            </a:pPr>
            <a:r>
              <a:rPr lang="ru-RU" sz="2800" kern="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оплате ГК, подлежащих включению в реестр контрактов (</a:t>
            </a:r>
            <a:r>
              <a:rPr lang="ru-RU" sz="2800" kern="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44-ФЗ</a:t>
            </a:r>
            <a:r>
              <a:rPr lang="ru-RU" sz="2800" kern="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kern="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платежном </a:t>
            </a:r>
            <a:r>
              <a:rPr lang="ru-RU" sz="2800" kern="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поручении должны заполнить информацию об оплате контрактов:</a:t>
            </a:r>
          </a:p>
          <a:p>
            <a:pPr marL="0" lvl="0" indent="0" algn="just" eaLnBrk="0" fontAlgn="base" hangingPunct="0">
              <a:spcAft>
                <a:spcPct val="0"/>
              </a:spcAft>
              <a:buClrTx/>
              <a:buSzTx/>
              <a:buNone/>
              <a:defRPr/>
            </a:pPr>
            <a:endParaRPr lang="ru-RU" sz="2800" kern="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ru-RU" sz="2800" kern="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 вида реестра "02" - при оплате договоров (контрактов)</a:t>
            </a:r>
          </a:p>
          <a:p>
            <a:pPr marL="0" lvl="0" indent="0" algn="just" eaLnBrk="0" fontAlgn="base" hangingPunct="0">
              <a:spcAft>
                <a:spcPct val="0"/>
              </a:spcAft>
              <a:buClrTx/>
              <a:buSzTx/>
              <a:buNone/>
              <a:defRPr/>
            </a:pPr>
            <a:endParaRPr lang="ru-RU" sz="2000" b="1" u="sng" kern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0" fontAlgn="base" hangingPunct="0"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уникальный номер реестровой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записи; </a:t>
            </a:r>
          </a:p>
          <a:p>
            <a:pPr algn="just" eaLnBrk="0" fontAlgn="base" hangingPunct="0"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0" fontAlgn="base" hangingPunct="0"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идентификатор документа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приемке поставленного товара, выполненной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оказанных услуг или идентификатор информации об этапе исполнения контракта (в случае авансового платежа)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0" fontAlgn="base" hangingPunct="0"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0" fontAlgn="base" hangingPunct="0"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0" fontAlgn="base" hangingPunct="0"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3610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Платежное поручение должно </a:t>
            </a:r>
            <a:b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содержать следующие реквизиты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261-6A29-4636-B8FE-7BE2451D8CF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19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261-6A29-4636-B8FE-7BE2451D8CF6}" type="slidenum">
              <a:rPr lang="ru-RU" smtClean="0"/>
              <a:t>8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2632" y="2636912"/>
            <a:ext cx="8363271" cy="4425355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Письмо Министерства финансов РС(Я) </a:t>
            </a:r>
          </a:p>
          <a:p>
            <a:pPr marL="0" indent="0" algn="ctr">
              <a:buNone/>
            </a:pPr>
            <a:r>
              <a:rPr 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№</a:t>
            </a:r>
            <a:r>
              <a:rPr lang="ru-RU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17/01-33/07-ГКУ-13 от 19.08.24г. 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60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692696"/>
            <a:ext cx="8147247" cy="57606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Aft>
                <a:spcPct val="0"/>
              </a:spcAft>
              <a:buClrTx/>
              <a:buSzTx/>
              <a:buNone/>
              <a:defRPr/>
            </a:pPr>
            <a:endParaRPr lang="ru-RU" sz="1600" b="1" u="sng" kern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0" fontAlgn="base" hangingPunct="0">
              <a:spcAft>
                <a:spcPct val="0"/>
              </a:spcAft>
              <a:buClrTx/>
              <a:buSzTx/>
              <a:defRPr/>
            </a:pPr>
            <a: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alt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прикрепления первичных подтверждающих документов в Бюджет Смарт к электронным документам </a:t>
            </a:r>
            <a: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Договор», «Документ о приемке» дальнейшее прикрепление указанных подтверждающих документов к платежному поручению не требуется, так как документы подписаны ЭП между сторонами сделки в ЕИС в сфере закупок. </a:t>
            </a:r>
            <a:endParaRPr lang="ru-RU" altLang="ru-RU" sz="20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0" fontAlgn="base" hangingPunct="0">
              <a:spcAft>
                <a:spcPct val="0"/>
              </a:spcAft>
              <a:buClrTx/>
              <a:buSzTx/>
              <a:defRPr/>
            </a:pPr>
            <a:endParaRPr lang="ru-RU" altLang="ru-RU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0" fontAlgn="base" hangingPunct="0">
              <a:spcAft>
                <a:spcPct val="0"/>
              </a:spcAft>
              <a:buClrTx/>
              <a:buSzTx/>
              <a:defRPr/>
            </a:pPr>
            <a: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если составляется двусторонний первичный документ в электронной форме, то он должен быть подписан ЭП всех сторон сделки и замена ручной подписи одной из сторон не соответствует требованиям Закона №63-ФЗ от 06.04.2011г.</a:t>
            </a:r>
            <a:endParaRPr lang="ru-RU" altLang="ru-RU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0" fontAlgn="base" hangingPunct="0">
              <a:spcAft>
                <a:spcPct val="0"/>
              </a:spcAft>
              <a:buClrTx/>
              <a:buSzTx/>
              <a:defRPr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70368"/>
          </a:xfrm>
        </p:spPr>
        <p:txBody>
          <a:bodyPr>
            <a:noAutofit/>
          </a:bodyPr>
          <a:lstStyle/>
          <a:p>
            <a:endParaRPr lang="ru-RU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261-6A29-4636-B8FE-7BE2451D8CF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90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3221</TotalTime>
  <Words>1221</Words>
  <Application>Microsoft Office PowerPoint</Application>
  <PresentationFormat>Экран (4:3)</PresentationFormat>
  <Paragraphs>138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Candara</vt:lpstr>
      <vt:lpstr>Symbol</vt:lpstr>
      <vt:lpstr>Times New Roman</vt:lpstr>
      <vt:lpstr>Волна</vt:lpstr>
      <vt:lpstr>«Основные изменения в Порядках учета операций на лицевых счетах открытых в Министерстве финансов РС(Я)»</vt:lpstr>
      <vt:lpstr>Презентация PowerPoint</vt:lpstr>
      <vt:lpstr>Требования по заполнению платежного поручения : </vt:lpstr>
      <vt:lpstr>Код вида доходов:</vt:lpstr>
      <vt:lpstr>Образец заполнения поля 20 платежного поручения : </vt:lpstr>
      <vt:lpstr>Особенности заполнения реквизита «Назначение платежа» платежного поручения</vt:lpstr>
      <vt:lpstr>Платежное поручение должно  содержать следующие реквизиты: </vt:lpstr>
      <vt:lpstr>Презентация PowerPoint</vt:lpstr>
      <vt:lpstr>Презентация PowerPoint</vt:lpstr>
      <vt:lpstr>Презентация PowerPoint</vt:lpstr>
      <vt:lpstr>В Порядках добавлены следующие требования по заполнению  мемориального ордера :  </vt:lpstr>
      <vt:lpstr>Образец заполнения мемориального ордера</vt:lpstr>
      <vt:lpstr>Презентация PowerPoint</vt:lpstr>
      <vt:lpstr>Образец платежного поручения</vt:lpstr>
      <vt:lpstr>УЧЕТ ОПЕРАЦИЙ НА ЛИЦЕВЫХ СЧЕТАХ, ОТКРЫТЫХ В МИНИСТЕРСТВЕ ФИНАНСОВ РС(Я) </vt:lpstr>
      <vt:lpstr>Образец уведомления об уточнении  вида и принадлежности платежа</vt:lpstr>
      <vt:lpstr> Требования  по выплатам подстатьям КОСГУ </vt:lpstr>
      <vt:lpstr>Изменения в бюджетной классификации с 2025 года </vt:lpstr>
      <vt:lpstr>Благодарю за внимание!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Максимова Вера Васильевна</dc:creator>
  <cp:lastModifiedBy>Николаева Надежда Васильевна</cp:lastModifiedBy>
  <cp:revision>167</cp:revision>
  <cp:lastPrinted>2025-03-12T09:41:55Z</cp:lastPrinted>
  <dcterms:created xsi:type="dcterms:W3CDTF">2020-01-24T05:29:58Z</dcterms:created>
  <dcterms:modified xsi:type="dcterms:W3CDTF">2025-03-13T01:05:00Z</dcterms:modified>
</cp:coreProperties>
</file>